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6"/>
  </p:notesMasterIdLst>
  <p:handoutMasterIdLst>
    <p:handoutMasterId r:id="rId87"/>
  </p:handoutMasterIdLst>
  <p:sldIdLst>
    <p:sldId id="907" r:id="rId2"/>
    <p:sldId id="908" r:id="rId3"/>
    <p:sldId id="909" r:id="rId4"/>
    <p:sldId id="910" r:id="rId5"/>
    <p:sldId id="912" r:id="rId6"/>
    <p:sldId id="913" r:id="rId7"/>
    <p:sldId id="914" r:id="rId8"/>
    <p:sldId id="915" r:id="rId9"/>
    <p:sldId id="916" r:id="rId10"/>
    <p:sldId id="917" r:id="rId11"/>
    <p:sldId id="918" r:id="rId12"/>
    <p:sldId id="919" r:id="rId13"/>
    <p:sldId id="921" r:id="rId14"/>
    <p:sldId id="922" r:id="rId15"/>
    <p:sldId id="923" r:id="rId16"/>
    <p:sldId id="879" r:id="rId17"/>
    <p:sldId id="880" r:id="rId18"/>
    <p:sldId id="467" r:id="rId19"/>
    <p:sldId id="782" r:id="rId20"/>
    <p:sldId id="783" r:id="rId21"/>
    <p:sldId id="784" r:id="rId22"/>
    <p:sldId id="695" r:id="rId23"/>
    <p:sldId id="696" r:id="rId24"/>
    <p:sldId id="697" r:id="rId25"/>
    <p:sldId id="698" r:id="rId26"/>
    <p:sldId id="699" r:id="rId27"/>
    <p:sldId id="700" r:id="rId28"/>
    <p:sldId id="701" r:id="rId29"/>
    <p:sldId id="715" r:id="rId30"/>
    <p:sldId id="702" r:id="rId31"/>
    <p:sldId id="735" r:id="rId32"/>
    <p:sldId id="494" r:id="rId33"/>
    <p:sldId id="768" r:id="rId34"/>
    <p:sldId id="518" r:id="rId35"/>
    <p:sldId id="519" r:id="rId36"/>
    <p:sldId id="502" r:id="rId37"/>
    <p:sldId id="838" r:id="rId38"/>
    <p:sldId id="598" r:id="rId39"/>
    <p:sldId id="527" r:id="rId40"/>
    <p:sldId id="528" r:id="rId41"/>
    <p:sldId id="831" r:id="rId42"/>
    <p:sldId id="832" r:id="rId43"/>
    <p:sldId id="833" r:id="rId44"/>
    <p:sldId id="834" r:id="rId45"/>
    <p:sldId id="835" r:id="rId46"/>
    <p:sldId id="836" r:id="rId47"/>
    <p:sldId id="837" r:id="rId48"/>
    <p:sldId id="756" r:id="rId49"/>
    <p:sldId id="839" r:id="rId50"/>
    <p:sldId id="503" r:id="rId51"/>
    <p:sldId id="898" r:id="rId52"/>
    <p:sldId id="899" r:id="rId53"/>
    <p:sldId id="902" r:id="rId54"/>
    <p:sldId id="903" r:id="rId55"/>
    <p:sldId id="904" r:id="rId56"/>
    <p:sldId id="901" r:id="rId57"/>
    <p:sldId id="900" r:id="rId58"/>
    <p:sldId id="504" r:id="rId59"/>
    <p:sldId id="906" r:id="rId60"/>
    <p:sldId id="905" r:id="rId61"/>
    <p:sldId id="852" r:id="rId62"/>
    <p:sldId id="853" r:id="rId63"/>
    <p:sldId id="851" r:id="rId64"/>
    <p:sldId id="840" r:id="rId65"/>
    <p:sldId id="505" r:id="rId66"/>
    <p:sldId id="855" r:id="rId67"/>
    <p:sldId id="856" r:id="rId68"/>
    <p:sldId id="862" r:id="rId69"/>
    <p:sldId id="888" r:id="rId70"/>
    <p:sldId id="777" r:id="rId71"/>
    <p:sldId id="891" r:id="rId72"/>
    <p:sldId id="890" r:id="rId73"/>
    <p:sldId id="892" r:id="rId74"/>
    <p:sldId id="508" r:id="rId75"/>
    <p:sldId id="437" r:id="rId76"/>
    <p:sldId id="511" r:id="rId77"/>
    <p:sldId id="438" r:id="rId78"/>
    <p:sldId id="439" r:id="rId79"/>
    <p:sldId id="442" r:id="rId80"/>
    <p:sldId id="455" r:id="rId81"/>
    <p:sldId id="523" r:id="rId82"/>
    <p:sldId id="893" r:id="rId83"/>
    <p:sldId id="446" r:id="rId84"/>
    <p:sldId id="509" r:id="rId85"/>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236" autoAdjust="0"/>
  </p:normalViewPr>
  <p:slideViewPr>
    <p:cSldViewPr>
      <p:cViewPr>
        <p:scale>
          <a:sx n="103" d="100"/>
          <a:sy n="103" d="100"/>
        </p:scale>
        <p:origin x="-312" y="-3112"/>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14/11/2011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3</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74</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83</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84</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3.png"/><Relationship Id="rId5" Type="http://schemas.openxmlformats.org/officeDocument/2006/relationships/image" Target="../media/image4.png"/><Relationship Id="rId6" Type="http://schemas.microsoft.com/office/2007/relationships/hdphoto" Target="../media/hdphoto2.wdp"/><Relationship Id="rId7" Type="http://schemas.openxmlformats.org/officeDocument/2006/relationships/image" Target="../media/image5.png"/><Relationship Id="rId8" Type="http://schemas.microsoft.com/office/2007/relationships/hdphoto" Target="../media/hdphoto3.wdp"/><Relationship Id="rId9" Type="http://schemas.openxmlformats.org/officeDocument/2006/relationships/image" Target="../media/image6.png"/><Relationship Id="rId10"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5" Type="http://schemas.openxmlformats.org/officeDocument/2006/relationships/image" Target="../media/image5.png"/><Relationship Id="rId6" Type="http://schemas.microsoft.com/office/2007/relationships/hdphoto" Target="../media/hdphoto3.wdp"/><Relationship Id="rId7" Type="http://schemas.openxmlformats.org/officeDocument/2006/relationships/image" Target="../media/image6.png"/><Relationship Id="rId8"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1.wdp"/></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3.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mal theory of mind and joint action stir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Box 5"/>
          <p:cNvSpPr txBox="1">
            <a:spLocks noChangeArrowheads="1"/>
          </p:cNvSpPr>
          <p:nvPr/>
        </p:nvSpPr>
        <p:spPr bwMode="auto">
          <a:xfrm>
            <a:off x="1115616" y="3528368"/>
            <a:ext cx="25798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Minimal</a:t>
            </a:r>
            <a:endParaRPr lang="en-GB" sz="5000" b="1" i="0" dirty="0">
              <a:solidFill>
                <a:srgbClr val="FFFFFF"/>
              </a:solidFill>
              <a:ea typeface="Arial" charset="0"/>
              <a:cs typeface="Arial" charset="0"/>
            </a:endParaRPr>
          </a:p>
        </p:txBody>
      </p:sp>
      <p:sp>
        <p:nvSpPr>
          <p:cNvPr id="4" name="Text Box 5"/>
          <p:cNvSpPr txBox="1">
            <a:spLocks noChangeArrowheads="1"/>
          </p:cNvSpPr>
          <p:nvPr/>
        </p:nvSpPr>
        <p:spPr bwMode="auto">
          <a:xfrm>
            <a:off x="666843" y="3960416"/>
            <a:ext cx="4641962"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Theory of Mind</a:t>
            </a:r>
            <a:endParaRPr lang="en-GB" sz="5000" b="1" i="0" dirty="0">
              <a:solidFill>
                <a:srgbClr val="FFFFFF"/>
              </a:solidFill>
              <a:ea typeface="Arial" charset="0"/>
              <a:cs typeface="Arial" charset="0"/>
            </a:endParaRPr>
          </a:p>
        </p:txBody>
      </p:sp>
      <p:sp>
        <p:nvSpPr>
          <p:cNvPr id="5" name="Text Box 5"/>
          <p:cNvSpPr txBox="1">
            <a:spLocks noChangeArrowheads="1"/>
          </p:cNvSpPr>
          <p:nvPr/>
        </p:nvSpPr>
        <p:spPr bwMode="auto">
          <a:xfrm>
            <a:off x="2977535" y="4392464"/>
            <a:ext cx="1306433"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and</a:t>
            </a:r>
            <a:endParaRPr lang="en-GB" sz="5000" b="1" i="0" dirty="0">
              <a:solidFill>
                <a:srgbClr val="FFFFFF"/>
              </a:solidFill>
              <a:effectLst>
                <a:glow rad="101600">
                  <a:schemeClr val="tx1">
                    <a:alpha val="75000"/>
                  </a:schemeClr>
                </a:glow>
              </a:effectLst>
              <a:ea typeface="Arial" charset="0"/>
              <a:cs typeface="Arial" charset="0"/>
            </a:endParaRPr>
          </a:p>
        </p:txBody>
      </p:sp>
      <p:sp>
        <p:nvSpPr>
          <p:cNvPr id="6" name="Text Box 5"/>
          <p:cNvSpPr txBox="1">
            <a:spLocks noChangeArrowheads="1"/>
          </p:cNvSpPr>
          <p:nvPr/>
        </p:nvSpPr>
        <p:spPr bwMode="auto">
          <a:xfrm>
            <a:off x="1145499" y="4869160"/>
            <a:ext cx="368465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Action</a:t>
            </a:r>
            <a:endParaRPr lang="en-GB" sz="5000" b="1" i="0" dirty="0">
              <a:solidFill>
                <a:srgbClr val="FFFFFF"/>
              </a:solidFill>
              <a:effectLst>
                <a:glow rad="101600">
                  <a:schemeClr val="tx1">
                    <a:alpha val="75000"/>
                  </a:schemeClr>
                </a:glow>
              </a:effectLst>
              <a:ea typeface="Arial" charset="0"/>
              <a:cs typeface="Arial" charset="0"/>
            </a:endParaRPr>
          </a:p>
        </p:txBody>
      </p:sp>
      <p:sp>
        <p:nvSpPr>
          <p:cNvPr id="7" name="Text Box 4"/>
          <p:cNvSpPr txBox="1">
            <a:spLocks noChangeArrowheads="1"/>
          </p:cNvSpPr>
          <p:nvPr/>
        </p:nvSpPr>
        <p:spPr bwMode="auto">
          <a:xfrm>
            <a:off x="1835696" y="5411854"/>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39113738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35035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144017" y="0"/>
            <a:ext cx="4157697" cy="6858000"/>
          </a:xfrm>
          <a:prstGeom prst="rect">
            <a:avLst/>
          </a:prstGeom>
        </p:spPr>
      </p:pic>
      <p:sp>
        <p:nvSpPr>
          <p:cNvPr id="3" name="Text Box 2"/>
          <p:cNvSpPr txBox="1">
            <a:spLocks noChangeArrowheads="1"/>
          </p:cNvSpPr>
          <p:nvPr/>
        </p:nvSpPr>
        <p:spPr bwMode="auto">
          <a:xfrm>
            <a:off x="1115616" y="1772816"/>
            <a:ext cx="4608513"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a:t>
            </a:r>
          </a:p>
        </p:txBody>
      </p:sp>
      <p:sp>
        <p:nvSpPr>
          <p:cNvPr id="4" name="Text Box 2"/>
          <p:cNvSpPr txBox="1">
            <a:spLocks noChangeArrowheads="1"/>
          </p:cNvSpPr>
          <p:nvPr/>
        </p:nvSpPr>
        <p:spPr bwMode="auto">
          <a:xfrm>
            <a:off x="3105250" y="3395168"/>
            <a:ext cx="503254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26626" name="Text Box 2"/>
          <p:cNvSpPr txBox="1">
            <a:spLocks noChangeArrowheads="1"/>
          </p:cNvSpPr>
          <p:nvPr/>
        </p:nvSpPr>
        <p:spPr bwMode="auto">
          <a:xfrm>
            <a:off x="1331641" y="3025329"/>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a:effectLst>
                  <a:glow rad="101600">
                    <a:schemeClr val="tx1">
                      <a:alpha val="75000"/>
                    </a:schemeClr>
                  </a:glow>
                </a:effectLst>
              </a:rPr>
              <a:t>What </a:t>
            </a:r>
            <a:r>
              <a:rPr lang="en-GB" i="0" dirty="0" smtClean="0">
                <a:effectLst>
                  <a:glow rad="101600">
                    <a:schemeClr val="tx1">
                      <a:alpha val="75000"/>
                    </a:schemeClr>
                  </a:glow>
                </a:effectLst>
              </a:rPr>
              <a:t>could infants</a:t>
            </a:r>
            <a:r>
              <a:rPr lang="en-GB" i="0" dirty="0">
                <a:effectLst>
                  <a:glow rad="101600">
                    <a:schemeClr val="tx1">
                      <a:alpha val="75000"/>
                    </a:schemeClr>
                  </a:glow>
                </a:effectLst>
              </a:rPr>
              <a:t>, chimps and scrub-jays represent that </a:t>
            </a:r>
            <a:r>
              <a:rPr lang="en-GB" i="0" dirty="0" smtClean="0">
                <a:effectLst>
                  <a:glow rad="101600">
                    <a:schemeClr val="tx1">
                      <a:alpha val="75000"/>
                    </a:schemeClr>
                  </a:glow>
                </a:effectLst>
              </a:rPr>
              <a:t>would enable </a:t>
            </a:r>
            <a:r>
              <a:rPr lang="en-GB" i="0" dirty="0">
                <a:effectLst>
                  <a:glow rad="101600">
                    <a:schemeClr val="tx1">
                      <a:alpha val="75000"/>
                    </a:schemeClr>
                  </a:glow>
                </a:effectLst>
              </a:rPr>
              <a:t>them, within limits, to track </a:t>
            </a:r>
            <a:r>
              <a:rPr lang="en-GB" i="0" dirty="0" smtClean="0">
                <a:effectLst>
                  <a:glow rad="101600">
                    <a:schemeClr val="tx1">
                      <a:alpha val="75000"/>
                    </a:schemeClr>
                  </a:glow>
                </a:effectLst>
              </a:rPr>
              <a:t>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perceptions, knowledge, beliefs and other propositional attitudes?</a:t>
            </a:r>
            <a:r>
              <a:rPr lang="en-GB" dirty="0">
                <a:effectLst>
                  <a:glow rad="101600">
                    <a:schemeClr val="tx1">
                      <a:alpha val="75000"/>
                    </a:schemeClr>
                  </a:glow>
                </a:effectLst>
              </a:rPr>
              <a:t> </a:t>
            </a:r>
          </a:p>
        </p:txBody>
      </p:sp>
    </p:spTree>
    <p:extLst>
      <p:ext uri="{BB962C8B-B14F-4D97-AF65-F5344CB8AC3E}">
        <p14:creationId xmlns:p14="http://schemas.microsoft.com/office/powerpoint/2010/main" val="2062004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144017" y="0"/>
            <a:ext cx="4157697" cy="6858000"/>
          </a:xfrm>
          <a:prstGeom prst="rect">
            <a:avLst/>
          </a:prstGeom>
        </p:spPr>
      </p:pic>
      <p:grpSp>
        <p:nvGrpSpPr>
          <p:cNvPr id="7" name="Group 2"/>
          <p:cNvGrpSpPr>
            <a:grpSpLocks/>
          </p:cNvGrpSpPr>
          <p:nvPr/>
        </p:nvGrpSpPr>
        <p:grpSpPr bwMode="auto">
          <a:xfrm>
            <a:off x="3778771" y="4968875"/>
            <a:ext cx="2087562" cy="1957388"/>
            <a:chOff x="2971" y="1117"/>
            <a:chExt cx="1225" cy="1149"/>
          </a:xfrm>
        </p:grpSpPr>
        <p:pic>
          <p:nvPicPr>
            <p:cNvPr id="8" name="Picture 3"/>
            <p:cNvPicPr>
              <a:picLocks noChangeAspect="1" noChangeArrowheads="1"/>
            </p:cNvPicPr>
            <p:nvPr/>
          </p:nvPicPr>
          <p:blipFill>
            <a:blip r:embed="rId4">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11" name="Picture 6"/>
          <p:cNvPicPr>
            <a:picLocks noChangeAspect="1" noChangeArrowheads="1"/>
          </p:cNvPicPr>
          <p:nvPr/>
        </p:nvPicPr>
        <p:blipFill>
          <a:blip r:embed="rId5">
            <a:lum bright="-12000" contrast="48000"/>
            <a:grayscl/>
            <a:extLst>
              <a:ext uri="{BEBA8EAE-BF5A-486C-A8C5-ECC9F3942E4B}">
                <a14:imgProps xmlns:a14="http://schemas.microsoft.com/office/drawing/2010/main">
                  <a14:imgLayer r:embed="rId6">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p:cNvPicPr>
            <a:picLocks noChangeAspect="1" noChangeArrowheads="1"/>
          </p:cNvPicPr>
          <p:nvPr/>
        </p:nvPicPr>
        <p:blipFill>
          <a:blip r:embed="rId7">
            <a:lum bright="-12000" contrast="42000"/>
            <a:grayscl/>
            <a:extLst>
              <a:ext uri="{BEBA8EAE-BF5A-486C-A8C5-ECC9F3942E4B}">
                <a14:imgProps xmlns:a14="http://schemas.microsoft.com/office/drawing/2010/main">
                  <a14:imgLayer r:embed="rId8">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9">
            <a:lum bright="-12000" contrast="36000"/>
            <a:grayscl/>
            <a:extLst>
              <a:ext uri="{BEBA8EAE-BF5A-486C-A8C5-ECC9F3942E4B}">
                <a14:imgProps xmlns:a14="http://schemas.microsoft.com/office/drawing/2010/main">
                  <a14:imgLayer r:embed="rId10">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1115616" y="1772816"/>
            <a:ext cx="4608513"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a:t>
            </a:r>
          </a:p>
        </p:txBody>
      </p:sp>
      <p:sp>
        <p:nvSpPr>
          <p:cNvPr id="4" name="Text Box 2"/>
          <p:cNvSpPr txBox="1">
            <a:spLocks noChangeArrowheads="1"/>
          </p:cNvSpPr>
          <p:nvPr/>
        </p:nvSpPr>
        <p:spPr bwMode="auto">
          <a:xfrm>
            <a:off x="3105250" y="3395168"/>
            <a:ext cx="503254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question</a:t>
            </a:r>
          </a:p>
        </p:txBody>
      </p:sp>
      <p:sp>
        <p:nvSpPr>
          <p:cNvPr id="13" name="Text Box 2"/>
          <p:cNvSpPr txBox="1">
            <a:spLocks noChangeArrowheads="1"/>
          </p:cNvSpPr>
          <p:nvPr/>
        </p:nvSpPr>
        <p:spPr bwMode="auto">
          <a:xfrm>
            <a:off x="1331641" y="3025329"/>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a:effectLst>
                  <a:glow rad="101600">
                    <a:schemeClr val="tx1">
                      <a:alpha val="75000"/>
                    </a:schemeClr>
                  </a:glow>
                </a:effectLst>
              </a:rPr>
              <a:t>What </a:t>
            </a:r>
            <a:r>
              <a:rPr lang="en-GB" i="0" dirty="0" smtClean="0">
                <a:effectLst>
                  <a:glow rad="101600">
                    <a:schemeClr val="tx1">
                      <a:alpha val="75000"/>
                    </a:schemeClr>
                  </a:glow>
                </a:effectLst>
              </a:rPr>
              <a:t>could infants</a:t>
            </a:r>
            <a:r>
              <a:rPr lang="en-GB" i="0" dirty="0">
                <a:effectLst>
                  <a:glow rad="101600">
                    <a:schemeClr val="tx1">
                      <a:alpha val="75000"/>
                    </a:schemeClr>
                  </a:glow>
                </a:effectLst>
              </a:rPr>
              <a:t>, chimps and scrub-jays represent that </a:t>
            </a:r>
            <a:r>
              <a:rPr lang="en-GB" i="0" dirty="0" smtClean="0">
                <a:effectLst>
                  <a:glow rad="101600">
                    <a:schemeClr val="tx1">
                      <a:alpha val="75000"/>
                    </a:schemeClr>
                  </a:glow>
                </a:effectLst>
              </a:rPr>
              <a:t>would enable </a:t>
            </a:r>
            <a:r>
              <a:rPr lang="en-GB" i="0" dirty="0">
                <a:effectLst>
                  <a:glow rad="101600">
                    <a:schemeClr val="tx1">
                      <a:alpha val="75000"/>
                    </a:schemeClr>
                  </a:glow>
                </a:effectLst>
              </a:rPr>
              <a:t>them, within limits, to track </a:t>
            </a:r>
            <a:r>
              <a:rPr lang="en-GB" i="0" dirty="0" smtClean="0">
                <a:effectLst>
                  <a:glow rad="101600">
                    <a:schemeClr val="tx1">
                      <a:alpha val="75000"/>
                    </a:schemeClr>
                  </a:glow>
                </a:effectLst>
              </a:rPr>
              <a:t>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perceptions, knowledge, beliefs and other propositional attitudes?</a:t>
            </a:r>
            <a:r>
              <a:rPr lang="en-GB" dirty="0">
                <a:effectLst>
                  <a:glow rad="101600">
                    <a:schemeClr val="tx1">
                      <a:alpha val="75000"/>
                    </a:schemeClr>
                  </a:glow>
                </a:effectLst>
              </a:rPr>
              <a:t> </a:t>
            </a:r>
          </a:p>
        </p:txBody>
      </p:sp>
      <p:sp>
        <p:nvSpPr>
          <p:cNvPr id="2" name="Rectangle 1"/>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334989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grpSp>
        <p:nvGrpSpPr>
          <p:cNvPr id="5" name="Group 2"/>
          <p:cNvGrpSpPr>
            <a:grpSpLocks/>
          </p:cNvGrpSpPr>
          <p:nvPr/>
        </p:nvGrpSpPr>
        <p:grpSpPr bwMode="auto">
          <a:xfrm>
            <a:off x="3778771" y="4968875"/>
            <a:ext cx="2087562" cy="1957388"/>
            <a:chOff x="2971" y="1117"/>
            <a:chExt cx="1225" cy="1149"/>
          </a:xfrm>
        </p:grpSpPr>
        <p:pic>
          <p:nvPicPr>
            <p:cNvPr id="7"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9"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3419872" y="4437112"/>
            <a:ext cx="5724128" cy="242088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966688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9"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r>
              <a:rPr lang="en-GB" i="0" dirty="0" smtClean="0"/>
              <a:t/>
            </a:r>
            <a:br>
              <a:rPr lang="en-GB" i="0" dirty="0" smtClean="0"/>
            </a:br>
            <a:r>
              <a:rPr lang="en-GB" i="0" dirty="0" smtClean="0"/>
              <a:t>e.g. intends that ...</a:t>
            </a:r>
            <a:br>
              <a:rPr lang="en-GB" i="0" dirty="0" smtClean="0"/>
            </a:br>
            <a:r>
              <a:rPr lang="en-GB" i="0" dirty="0" smtClean="0"/>
              <a:t>e.g. knows that ...</a:t>
            </a:r>
            <a:endParaRPr lang="en-GB" i="0" dirty="0"/>
          </a:p>
        </p:txBody>
      </p:sp>
      <p:sp>
        <p:nvSpPr>
          <p:cNvPr id="10"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br>
              <a:rPr lang="en-GB" i="0" dirty="0" smtClean="0"/>
            </a:br>
            <a:r>
              <a:rPr lang="en-GB" i="0" dirty="0" smtClean="0"/>
              <a:t>e.g. encountered ...</a:t>
            </a:r>
            <a:br>
              <a:rPr lang="en-GB" i="0" dirty="0" smtClean="0"/>
            </a:br>
            <a:r>
              <a:rPr lang="en-GB" i="0" dirty="0" smtClean="0"/>
              <a:t>e.g. wants apple juice</a:t>
            </a:r>
          </a:p>
        </p:txBody>
      </p:sp>
    </p:spTree>
    <p:extLst>
      <p:ext uri="{BB962C8B-B14F-4D97-AF65-F5344CB8AC3E}">
        <p14:creationId xmlns:p14="http://schemas.microsoft.com/office/powerpoint/2010/main" val="2651755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23" name="Rectangle 22"/>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Propositional attitude</a:t>
            </a:r>
            <a:endParaRPr lang="en-GB" i="0" dirty="0">
              <a:effectLst>
                <a:glow rad="101600">
                  <a:schemeClr val="tx1">
                    <a:alpha val="75000"/>
                  </a:schemeClr>
                </a:glow>
              </a:effectLst>
            </a:endParaRPr>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effectLst>
                <a:glow rad="101600">
                  <a:schemeClr val="tx1">
                    <a:alpha val="75000"/>
                  </a:schemeClr>
                </a:glow>
              </a:effectLst>
            </a:endParaRPr>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Relational attitude</a:t>
            </a:r>
            <a:endParaRPr lang="en-GB" i="0" dirty="0">
              <a:effectLst>
                <a:glow rad="101600">
                  <a:schemeClr val="tx1">
                    <a:alpha val="75000"/>
                  </a:schemeClr>
                </a:glow>
              </a:effectLst>
            </a:endParaRPr>
          </a:p>
        </p:txBody>
      </p:sp>
      <p:sp>
        <p:nvSpPr>
          <p:cNvPr id="7"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believes that ...</a:t>
            </a:r>
            <a:r>
              <a:rPr lang="en-GB" i="0" dirty="0">
                <a:effectLst>
                  <a:glow rad="101600">
                    <a:schemeClr val="tx1">
                      <a:alpha val="75000"/>
                    </a:schemeClr>
                  </a:glow>
                </a:effectLst>
              </a:rPr>
              <a: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e.g. intends that ...</a:t>
            </a:r>
            <a:br>
              <a:rPr lang="en-GB" i="0" dirty="0" smtClean="0">
                <a:effectLst>
                  <a:glow rad="101600">
                    <a:schemeClr val="tx1">
                      <a:alpha val="75000"/>
                    </a:schemeClr>
                  </a:glow>
                </a:effectLst>
              </a:rPr>
            </a:br>
            <a:r>
              <a:rPr lang="en-GB" i="0" dirty="0" smtClean="0">
                <a:effectLst>
                  <a:glow rad="101600">
                    <a:schemeClr val="tx1">
                      <a:alpha val="75000"/>
                    </a:schemeClr>
                  </a:glow>
                </a:effectLst>
              </a:rPr>
              <a:t>e.g. knows that ...</a:t>
            </a:r>
            <a:endParaRPr lang="en-GB" i="0" dirty="0">
              <a:effectLst>
                <a:glow rad="101600">
                  <a:schemeClr val="tx1">
                    <a:alpha val="75000"/>
                  </a:schemeClr>
                </a:glow>
              </a:effectLst>
            </a:endParaRPr>
          </a:p>
        </p:txBody>
      </p:sp>
      <p:sp>
        <p:nvSpPr>
          <p:cNvPr id="8"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excited by ...</a:t>
            </a:r>
            <a:br>
              <a:rPr lang="en-GB" i="0" dirty="0" smtClean="0">
                <a:effectLst>
                  <a:glow rad="101600">
                    <a:schemeClr val="tx1">
                      <a:alpha val="75000"/>
                    </a:schemeClr>
                  </a:glow>
                </a:effectLst>
              </a:rPr>
            </a:br>
            <a:r>
              <a:rPr lang="en-GB" i="0" dirty="0" smtClean="0">
                <a:effectLst>
                  <a:glow rad="101600">
                    <a:schemeClr val="tx1">
                      <a:alpha val="75000"/>
                    </a:schemeClr>
                  </a:glow>
                </a:effectLst>
              </a:rPr>
              <a:t>e.g. encountered ...</a:t>
            </a:r>
            <a:br>
              <a:rPr lang="en-GB" i="0" dirty="0" smtClean="0">
                <a:effectLst>
                  <a:glow rad="101600">
                    <a:schemeClr val="tx1">
                      <a:alpha val="75000"/>
                    </a:schemeClr>
                  </a:glow>
                </a:effectLst>
              </a:rPr>
            </a:br>
            <a:r>
              <a:rPr lang="en-GB" i="0" dirty="0" smtClean="0">
                <a:effectLst>
                  <a:glow rad="101600">
                    <a:schemeClr val="tx1">
                      <a:alpha val="75000"/>
                    </a:schemeClr>
                  </a:glow>
                </a:effectLst>
              </a:rPr>
              <a:t>e.g. wants apple juice</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arbitrarily </a:t>
            </a:r>
            <a:r>
              <a:rPr lang="en-GB" i="0" dirty="0" err="1" smtClean="0">
                <a:effectLst>
                  <a:glow rad="101600">
                    <a:schemeClr val="tx1">
                      <a:alpha val="75000"/>
                    </a:schemeClr>
                  </a:glow>
                </a:effectLst>
              </a:rPr>
              <a:t>nestable</a:t>
            </a:r>
            <a:r>
              <a:rPr lang="en-GB" i="0" dirty="0" smtClean="0">
                <a:effectLst>
                  <a:glow rad="101600">
                    <a:schemeClr val="tx1">
                      <a:alpha val="75000"/>
                    </a:schemeClr>
                  </a:glow>
                </a:effectLst>
              </a:rPr>
              <a:t> contents</a:t>
            </a:r>
            <a:endParaRPr lang="en-GB" i="0" dirty="0">
              <a:effectLst>
                <a:glow rad="101600">
                  <a:schemeClr val="tx1">
                    <a:alpha val="75000"/>
                  </a:schemeClr>
                </a:glow>
              </a:effectLst>
            </a:endParaRPr>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effectLst>
                  <a:glow rad="101600">
                    <a:schemeClr val="tx1">
                      <a:alpha val="75000"/>
                    </a:schemeClr>
                  </a:glow>
                </a:effectLst>
              </a:rPr>
              <a:t>uncodifiably</a:t>
            </a:r>
            <a:r>
              <a:rPr lang="en-GB" i="0" dirty="0" smtClean="0">
                <a:effectLst>
                  <a:glow rad="101600">
                    <a:schemeClr val="tx1">
                      <a:alpha val="75000"/>
                    </a:schemeClr>
                  </a:glow>
                </a:effectLst>
              </a:rPr>
              <a:t> complex effects on action</a:t>
            </a:r>
            <a:endParaRPr lang="en-GB" i="0" dirty="0">
              <a:effectLst>
                <a:glow rad="101600">
                  <a:schemeClr val="tx1">
                    <a:alpha val="75000"/>
                  </a:schemeClr>
                </a:glow>
              </a:effectLst>
            </a:endParaRPr>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permit mistakes about identity and existence</a:t>
            </a:r>
            <a:endParaRPr lang="en-GB" i="0" dirty="0">
              <a:effectLst>
                <a:glow rad="101600">
                  <a:schemeClr val="tx1">
                    <a:alpha val="75000"/>
                  </a:schemeClr>
                </a:glow>
              </a:effectLst>
            </a:endParaRPr>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enable tracking limited range of true and false beliefs</a:t>
            </a:r>
          </a:p>
        </p:txBody>
      </p:sp>
      <p:sp>
        <p:nvSpPr>
          <p:cNvPr id="16" name="Text Box 4"/>
          <p:cNvSpPr txBox="1">
            <a:spLocks noChangeArrowheads="1"/>
          </p:cNvSpPr>
          <p:nvPr/>
        </p:nvSpPr>
        <p:spPr bwMode="auto">
          <a:xfrm>
            <a:off x="5364088" y="6093296"/>
            <a:ext cx="35920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spcBef>
                <a:spcPct val="50000"/>
              </a:spcBef>
            </a:pPr>
            <a:r>
              <a:rPr lang="en-GB" sz="1600" i="0" dirty="0" smtClean="0">
                <a:effectLst>
                  <a:glow rad="101600">
                    <a:schemeClr val="tx1">
                      <a:alpha val="75000"/>
                    </a:schemeClr>
                  </a:glow>
                </a:effectLst>
              </a:rPr>
              <a:t>Wellman &amp; Phillips 2001</a:t>
            </a:r>
            <a:br>
              <a:rPr lang="en-GB" sz="1600" i="0" dirty="0" smtClean="0">
                <a:effectLst>
                  <a:glow rad="101600">
                    <a:schemeClr val="tx1">
                      <a:alpha val="75000"/>
                    </a:schemeClr>
                  </a:glow>
                </a:effectLst>
              </a:rPr>
            </a:br>
            <a:r>
              <a:rPr lang="en-GB" sz="1600" i="0" dirty="0" smtClean="0">
                <a:effectLst>
                  <a:glow rad="101600">
                    <a:schemeClr val="tx1">
                      <a:alpha val="75000"/>
                    </a:schemeClr>
                  </a:glow>
                </a:effectLst>
              </a:rPr>
              <a:t>Apperly &amp; Butterfill 2009</a:t>
            </a:r>
          </a:p>
        </p:txBody>
      </p:sp>
    </p:spTree>
    <p:extLst>
      <p:ext uri="{BB962C8B-B14F-4D97-AF65-F5344CB8AC3E}">
        <p14:creationId xmlns:p14="http://schemas.microsoft.com/office/powerpoint/2010/main" val="4229695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a:t>
            </a:r>
            <a:r>
              <a:rPr lang="en-GB" i="0" dirty="0" smtClean="0">
                <a:effectLst>
                  <a:glow rad="101600">
                    <a:schemeClr val="tx1">
                      <a:alpha val="75000"/>
                    </a:schemeClr>
                  </a:glow>
                </a:effectLst>
                <a:cs typeface="Arial" charset="0"/>
              </a:rPr>
              <a:t>I </a:t>
            </a:r>
            <a:r>
              <a:rPr lang="en-GB" i="0" dirty="0">
                <a:effectLst>
                  <a:glow rad="101600">
                    <a:schemeClr val="tx1">
                      <a:alpha val="75000"/>
                    </a:schemeClr>
                  </a:glow>
                </a:effectLst>
                <a:cs typeface="Arial" charset="0"/>
              </a:rPr>
              <a:t>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2198589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43052"/>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6849705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effectLst>
                  <a:glow rad="101600">
                    <a:schemeClr val="tx1">
                      <a:alpha val="75000"/>
                    </a:schemeClr>
                  </a:glow>
                </a:effectLst>
              </a:rPr>
              <a:t>‘I take a </a:t>
            </a:r>
            <a:r>
              <a:rPr lang="en-US" i="0" dirty="0" smtClean="0">
                <a:effectLst>
                  <a:glow rad="101600">
                    <a:schemeClr val="tx1">
                      <a:alpha val="75000"/>
                    </a:schemeClr>
                  </a:glow>
                </a:effectLst>
              </a:rPr>
              <a:t>collective </a:t>
            </a:r>
            <a:r>
              <a:rPr lang="en-US" i="0" dirty="0">
                <a:effectLst>
                  <a:glow rad="101600">
                    <a:schemeClr val="tx1">
                      <a:alpha val="75000"/>
                    </a:schemeClr>
                  </a:glow>
                </a:effectLst>
              </a:rPr>
              <a:t>action to involve a collective</a:t>
            </a:r>
            <a:r>
              <a:rPr lang="en-US" i="0" dirty="0" smtClean="0">
                <a:effectLst>
                  <a:glow rad="101600">
                    <a:schemeClr val="tx1">
                      <a:alpha val="75000"/>
                    </a:schemeClr>
                  </a:glow>
                </a:effectLst>
              </a:rPr>
              <a:t> [shared] intention</a:t>
            </a:r>
            <a:r>
              <a:rPr lang="en-US" i="0" dirty="0">
                <a:effectLst>
                  <a:glow rad="101600">
                    <a:schemeClr val="tx1">
                      <a:alpha val="75000"/>
                    </a:schemeClr>
                  </a:glow>
                </a:effectLst>
              </a:rPr>
              <a:t>.</a:t>
            </a:r>
            <a:r>
              <a:rPr lang="en-US" i="0" dirty="0" smtClean="0">
                <a:effectLst>
                  <a:glow rad="101600">
                    <a:schemeClr val="tx1">
                      <a:alpha val="75000"/>
                    </a:schemeClr>
                  </a:glow>
                </a:effectLst>
              </a:rPr>
              <a:t>’	</a:t>
            </a:r>
            <a:r>
              <a:rPr lang="en-US" sz="1600" i="0" dirty="0" smtClean="0">
                <a:effectLst>
                  <a:glow rad="101600">
                    <a:schemeClr val="tx1">
                      <a:alpha val="75000"/>
                    </a:schemeClr>
                  </a:glow>
                </a:effectLst>
              </a:rPr>
              <a:t>(Gilbert 2006, p. 5)</a:t>
            </a:r>
          </a:p>
        </p:txBody>
      </p:sp>
    </p:spTree>
    <p:extLst>
      <p:ext uri="{BB962C8B-B14F-4D97-AF65-F5344CB8AC3E}">
        <p14:creationId xmlns:p14="http://schemas.microsoft.com/office/powerpoint/2010/main" val="2965919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mal theory of mind and joint action stirling.jpg"/>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p:txBody>
      </p:sp>
      <p:sp>
        <p:nvSpPr>
          <p:cNvPr id="5"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6"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Tree>
    <p:extLst>
      <p:ext uri="{BB962C8B-B14F-4D97-AF65-F5344CB8AC3E}">
        <p14:creationId xmlns:p14="http://schemas.microsoft.com/office/powerpoint/2010/main" val="5069801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effectLst>
                  <a:glow rad="101600">
                    <a:schemeClr val="tx1">
                      <a:alpha val="75000"/>
                    </a:schemeClr>
                  </a:glow>
                </a:effectLst>
              </a:rPr>
              <a:t>‘I take a </a:t>
            </a:r>
            <a:r>
              <a:rPr lang="en-US" i="0" dirty="0" smtClean="0">
                <a:effectLst>
                  <a:glow rad="101600">
                    <a:schemeClr val="tx1">
                      <a:alpha val="75000"/>
                    </a:schemeClr>
                  </a:glow>
                </a:effectLst>
              </a:rPr>
              <a:t>collective </a:t>
            </a:r>
            <a:r>
              <a:rPr lang="en-US" i="0" dirty="0">
                <a:effectLst>
                  <a:glow rad="101600">
                    <a:schemeClr val="tx1">
                      <a:alpha val="75000"/>
                    </a:schemeClr>
                  </a:glow>
                </a:effectLst>
              </a:rPr>
              <a:t>action to involve a collective</a:t>
            </a:r>
            <a:r>
              <a:rPr lang="en-US" i="0" dirty="0" smtClean="0">
                <a:effectLst>
                  <a:glow rad="101600">
                    <a:schemeClr val="tx1">
                      <a:alpha val="75000"/>
                    </a:schemeClr>
                  </a:glow>
                </a:effectLst>
              </a:rPr>
              <a:t> [shared] intention</a:t>
            </a:r>
            <a:r>
              <a:rPr lang="en-US" i="0" dirty="0">
                <a:effectLst>
                  <a:glow rad="101600">
                    <a:schemeClr val="tx1">
                      <a:alpha val="75000"/>
                    </a:schemeClr>
                  </a:glow>
                </a:effectLst>
              </a:rPr>
              <a:t>.</a:t>
            </a:r>
            <a:r>
              <a:rPr lang="en-US" i="0" dirty="0" smtClean="0">
                <a:effectLst>
                  <a:glow rad="101600">
                    <a:schemeClr val="tx1">
                      <a:alpha val="75000"/>
                    </a:schemeClr>
                  </a:glow>
                </a:effectLst>
              </a:rPr>
              <a:t>’	</a:t>
            </a:r>
            <a:r>
              <a:rPr lang="en-US" sz="1600" i="0" dirty="0" smtClean="0">
                <a:effectLst>
                  <a:glow rad="101600">
                    <a:schemeClr val="tx1">
                      <a:alpha val="75000"/>
                    </a:schemeClr>
                  </a:glow>
                </a:effectLst>
              </a:rPr>
              <a:t>(Gilbert 2006, p. 5)</a:t>
            </a: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1">
                      <a:alpha val="75000"/>
                    </a:schemeClr>
                  </a:glow>
                </a:effectLst>
              </a:rPr>
              <a:t>‘The sine qua non of collaborative action is a joint goal [</a:t>
            </a:r>
            <a:r>
              <a:rPr lang="en-US" i="0" dirty="0" smtClean="0">
                <a:effectLst>
                  <a:glow rad="101600">
                    <a:schemeClr val="tx1">
                      <a:alpha val="75000"/>
                    </a:schemeClr>
                  </a:glow>
                </a:effectLst>
              </a:rPr>
              <a:t>shared intention] </a:t>
            </a:r>
            <a:r>
              <a:rPr lang="en-US" i="0" dirty="0">
                <a:effectLst>
                  <a:glow rad="101600">
                    <a:schemeClr val="tx1">
                      <a:alpha val="75000"/>
                    </a:schemeClr>
                  </a:glow>
                </a:effectLst>
              </a:rPr>
              <a:t>and a joint </a:t>
            </a:r>
            <a:r>
              <a:rPr lang="en-US" i="0" dirty="0" smtClean="0">
                <a:effectLst>
                  <a:glow rad="101600">
                    <a:schemeClr val="tx1">
                      <a:alpha val="75000"/>
                    </a:schemeClr>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rPr>
              <a:t>(Tomasello 2008, </a:t>
            </a:r>
            <a:r>
              <a:rPr lang="en-US" sz="1600" i="0" dirty="0">
                <a:effectLst>
                  <a:glow rad="101600">
                    <a:schemeClr val="tx1">
                      <a:alpha val="75000"/>
                    </a:schemeClr>
                  </a:glow>
                </a:effectLst>
              </a:rPr>
              <a:t>p</a:t>
            </a:r>
            <a:r>
              <a:rPr lang="en-US" sz="1600" i="0" dirty="0" smtClean="0">
                <a:effectLst>
                  <a:glow rad="101600">
                    <a:schemeClr val="tx1">
                      <a:alpha val="75000"/>
                    </a:schemeClr>
                  </a:glow>
                </a:effectLst>
              </a:rPr>
              <a:t>. 181</a:t>
            </a:r>
            <a:r>
              <a:rPr lang="en-US" sz="1600" i="0" dirty="0">
                <a:effectLst>
                  <a:glow rad="101600">
                    <a:schemeClr val="tx1">
                      <a:alpha val="75000"/>
                    </a:schemeClr>
                  </a:glow>
                </a:effectLst>
              </a:rPr>
              <a:t>)</a:t>
            </a:r>
            <a:endParaRPr lang="en-US" sz="1600" i="0" dirty="0" smtClean="0">
              <a:effectLst>
                <a:glow rad="101600">
                  <a:schemeClr val="tx1">
                    <a:alpha val="75000"/>
                  </a:schemeClr>
                </a:glow>
              </a:effectLst>
              <a:ea typeface="Arial" charset="0"/>
              <a:cs typeface="Arial" charset="0"/>
            </a:endParaRPr>
          </a:p>
        </p:txBody>
      </p:sp>
    </p:spTree>
    <p:extLst>
      <p:ext uri="{BB962C8B-B14F-4D97-AF65-F5344CB8AC3E}">
        <p14:creationId xmlns:p14="http://schemas.microsoft.com/office/powerpoint/2010/main" val="28354549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effectLst>
                  <a:glow rad="101600">
                    <a:schemeClr val="tx1">
                      <a:alpha val="75000"/>
                    </a:schemeClr>
                  </a:glow>
                </a:effectLst>
              </a:rPr>
              <a:t>‘I take a </a:t>
            </a:r>
            <a:r>
              <a:rPr lang="en-US" i="0" dirty="0" smtClean="0">
                <a:effectLst>
                  <a:glow rad="101600">
                    <a:schemeClr val="tx1">
                      <a:alpha val="75000"/>
                    </a:schemeClr>
                  </a:glow>
                </a:effectLst>
              </a:rPr>
              <a:t>collective </a:t>
            </a:r>
            <a:r>
              <a:rPr lang="en-US" i="0" dirty="0">
                <a:effectLst>
                  <a:glow rad="101600">
                    <a:schemeClr val="tx1">
                      <a:alpha val="75000"/>
                    </a:schemeClr>
                  </a:glow>
                </a:effectLst>
              </a:rPr>
              <a:t>action to involve a collective</a:t>
            </a:r>
            <a:r>
              <a:rPr lang="en-US" i="0" dirty="0" smtClean="0">
                <a:effectLst>
                  <a:glow rad="101600">
                    <a:schemeClr val="tx1">
                      <a:alpha val="75000"/>
                    </a:schemeClr>
                  </a:glow>
                </a:effectLst>
              </a:rPr>
              <a:t> [shared] intention</a:t>
            </a:r>
            <a:r>
              <a:rPr lang="en-US" i="0" dirty="0">
                <a:effectLst>
                  <a:glow rad="101600">
                    <a:schemeClr val="tx1">
                      <a:alpha val="75000"/>
                    </a:schemeClr>
                  </a:glow>
                </a:effectLst>
              </a:rPr>
              <a:t>.</a:t>
            </a:r>
            <a:r>
              <a:rPr lang="en-US" i="0" dirty="0" smtClean="0">
                <a:effectLst>
                  <a:glow rad="101600">
                    <a:schemeClr val="tx1">
                      <a:alpha val="75000"/>
                    </a:schemeClr>
                  </a:glow>
                </a:effectLst>
              </a:rPr>
              <a:t>’	</a:t>
            </a:r>
            <a:r>
              <a:rPr lang="en-US" sz="1600" i="0" dirty="0" smtClean="0">
                <a:effectLst>
                  <a:glow rad="101600">
                    <a:schemeClr val="tx1">
                      <a:alpha val="75000"/>
                    </a:schemeClr>
                  </a:glow>
                </a:effectLst>
              </a:rPr>
              <a:t>(Gilbert 2006, p. 5)</a:t>
            </a:r>
          </a:p>
        </p:txBody>
      </p:sp>
      <p:sp>
        <p:nvSpPr>
          <p:cNvPr id="5" name="Text Box 2"/>
          <p:cNvSpPr txBox="1">
            <a:spLocks noChangeArrowheads="1"/>
          </p:cNvSpPr>
          <p:nvPr/>
        </p:nvSpPr>
        <p:spPr bwMode="auto">
          <a:xfrm>
            <a:off x="990600" y="5219468"/>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a:t>
            </a:r>
            <a:r>
              <a:rPr lang="en-US" i="0" dirty="0">
                <a:effectLst>
                  <a:glow rad="101600">
                    <a:schemeClr val="tx1">
                      <a:alpha val="75000"/>
                    </a:schemeClr>
                  </a:glow>
                </a:effectLst>
              </a:rPr>
              <a:t>partners </a:t>
            </a:r>
            <a:r>
              <a:rPr lang="en-US" i="0" dirty="0" smtClean="0">
                <a:effectLst>
                  <a:glow rad="101600">
                    <a:schemeClr val="tx1">
                      <a:alpha val="75000"/>
                    </a:schemeClr>
                  </a:glow>
                </a:effectLst>
              </a:rPr>
              <a:t>... have </a:t>
            </a:r>
            <a:r>
              <a:rPr lang="en-US" i="0" dirty="0">
                <a:effectLst>
                  <a:glow rad="101600">
                    <a:schemeClr val="tx1">
                      <a:alpha val="75000"/>
                    </a:schemeClr>
                  </a:glow>
                </a:effectLst>
              </a:rPr>
              <a:t>to be aware that they are pursuing a joint goal, which both jointly </a:t>
            </a:r>
            <a:r>
              <a:rPr lang="en-US" i="0" dirty="0" smtClean="0">
                <a:effectLst>
                  <a:glow rad="101600">
                    <a:schemeClr val="tx1">
                      <a:alpha val="75000"/>
                    </a:schemeClr>
                  </a:glow>
                </a:effectLst>
              </a:rPr>
              <a:t>intend”</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ea typeface="Arial" charset="0"/>
                <a:cs typeface="Arial" charset="0"/>
              </a:rPr>
              <a:t>(</a:t>
            </a:r>
            <a:r>
              <a:rPr lang="en-US" sz="1600" i="0" dirty="0" err="1" smtClean="0">
                <a:effectLst>
                  <a:glow rad="101600">
                    <a:schemeClr val="tx1">
                      <a:alpha val="75000"/>
                    </a:schemeClr>
                  </a:glow>
                </a:effectLst>
                <a:ea typeface="Arial" charset="0"/>
                <a:cs typeface="Arial" charset="0"/>
              </a:rPr>
              <a:t>Wareneken</a:t>
            </a:r>
            <a:r>
              <a:rPr lang="en-US" sz="1600" i="0" dirty="0" smtClean="0">
                <a:effectLst>
                  <a:glow rad="101600">
                    <a:schemeClr val="tx1">
                      <a:alpha val="75000"/>
                    </a:schemeClr>
                  </a:glow>
                </a:effectLst>
                <a:ea typeface="Arial" charset="0"/>
                <a:cs typeface="Arial" charset="0"/>
              </a:rPr>
              <a:t>, </a:t>
            </a:r>
            <a:r>
              <a:rPr lang="en-US" sz="1600" i="0" dirty="0" err="1" smtClean="0">
                <a:effectLst>
                  <a:glow rad="101600">
                    <a:schemeClr val="tx1">
                      <a:alpha val="75000"/>
                    </a:schemeClr>
                  </a:glow>
                </a:effectLst>
                <a:ea typeface="Arial" charset="0"/>
                <a:cs typeface="Arial" charset="0"/>
              </a:rPr>
              <a:t>Graefenhain</a:t>
            </a:r>
            <a:r>
              <a:rPr lang="en-US" sz="1600" i="0" dirty="0" smtClean="0">
                <a:effectLst>
                  <a:glow rad="101600">
                    <a:schemeClr val="tx1">
                      <a:alpha val="75000"/>
                    </a:schemeClr>
                  </a:glow>
                </a:effectLst>
                <a:ea typeface="Arial" charset="0"/>
                <a:cs typeface="Arial" charset="0"/>
              </a:rPr>
              <a:t> &amp; Tomasello 2011)</a:t>
            </a:r>
            <a:endParaRPr lang="en-US" sz="1600" i="0" dirty="0">
              <a:effectLst>
                <a:glow rad="101600">
                  <a:schemeClr val="tx1">
                    <a:alpha val="75000"/>
                  </a:schemeClr>
                </a:glow>
              </a:effectLst>
              <a:ea typeface="Arial" charset="0"/>
              <a:cs typeface="Arial" charset="0"/>
            </a:endParaRP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1">
                      <a:alpha val="75000"/>
                    </a:schemeClr>
                  </a:glow>
                </a:effectLst>
              </a:rPr>
              <a:t>‘The sine qua non of collaborative action is a joint goal [</a:t>
            </a:r>
            <a:r>
              <a:rPr lang="en-US" i="0" dirty="0" smtClean="0">
                <a:effectLst>
                  <a:glow rad="101600">
                    <a:schemeClr val="tx1">
                      <a:alpha val="75000"/>
                    </a:schemeClr>
                  </a:glow>
                </a:effectLst>
              </a:rPr>
              <a:t>shared intention] </a:t>
            </a:r>
            <a:r>
              <a:rPr lang="en-US" i="0" dirty="0">
                <a:effectLst>
                  <a:glow rad="101600">
                    <a:schemeClr val="tx1">
                      <a:alpha val="75000"/>
                    </a:schemeClr>
                  </a:glow>
                </a:effectLst>
              </a:rPr>
              <a:t>and a joint </a:t>
            </a:r>
            <a:r>
              <a:rPr lang="en-US" i="0" dirty="0" smtClean="0">
                <a:effectLst>
                  <a:glow rad="101600">
                    <a:schemeClr val="tx1">
                      <a:alpha val="75000"/>
                    </a:schemeClr>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rPr>
              <a:t>(Tomasello 2008, </a:t>
            </a:r>
            <a:r>
              <a:rPr lang="en-US" sz="1600" i="0" dirty="0">
                <a:effectLst>
                  <a:glow rad="101600">
                    <a:schemeClr val="tx1">
                      <a:alpha val="75000"/>
                    </a:schemeClr>
                  </a:glow>
                </a:effectLst>
              </a:rPr>
              <a:t>p</a:t>
            </a:r>
            <a:r>
              <a:rPr lang="en-US" sz="1600" i="0" dirty="0" smtClean="0">
                <a:effectLst>
                  <a:glow rad="101600">
                    <a:schemeClr val="tx1">
                      <a:alpha val="75000"/>
                    </a:schemeClr>
                  </a:glow>
                </a:effectLst>
              </a:rPr>
              <a:t>. 181</a:t>
            </a:r>
            <a:r>
              <a:rPr lang="en-US" sz="1600" i="0" dirty="0">
                <a:effectLst>
                  <a:glow rad="101600">
                    <a:schemeClr val="tx1">
                      <a:alpha val="75000"/>
                    </a:schemeClr>
                  </a:glow>
                </a:effectLst>
              </a:rPr>
              <a:t>)</a:t>
            </a:r>
            <a:endParaRPr lang="en-US" sz="1600" i="0" dirty="0" smtClean="0">
              <a:effectLst>
                <a:glow rad="101600">
                  <a:schemeClr val="tx1">
                    <a:alpha val="75000"/>
                  </a:schemeClr>
                </a:glow>
              </a:effectLst>
              <a:ea typeface="Arial" charset="0"/>
              <a:cs typeface="Arial" charset="0"/>
            </a:endParaRPr>
          </a:p>
        </p:txBody>
      </p:sp>
      <p:sp>
        <p:nvSpPr>
          <p:cNvPr id="7" name="Text Box 2"/>
          <p:cNvSpPr txBox="1">
            <a:spLocks noChangeArrowheads="1"/>
          </p:cNvSpPr>
          <p:nvPr/>
        </p:nvSpPr>
        <p:spPr bwMode="auto">
          <a:xfrm>
            <a:off x="971600" y="2745880"/>
            <a:ext cx="6705600" cy="135639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a:effectLst>
                  <a:glow rad="101600">
                    <a:schemeClr val="tx1">
                      <a:alpha val="75000"/>
                    </a:schemeClr>
                  </a:glow>
                </a:effectLst>
              </a:rPr>
              <a:t>the key property of joint action lies in its internal component [...] in the participants’ having a “collective” or “shared</a:t>
            </a:r>
            <a:r>
              <a:rPr lang="en-US" i="0" dirty="0" smtClean="0">
                <a:effectLst>
                  <a:glow rad="101600">
                    <a:schemeClr val="tx1">
                      <a:alpha val="75000"/>
                    </a:schemeClr>
                  </a:glow>
                </a:effectLst>
              </a:rPr>
              <a:t>” intention</a:t>
            </a:r>
            <a:r>
              <a:rPr lang="en-US" i="0" dirty="0">
                <a:effectLst>
                  <a:glow rad="101600">
                    <a:schemeClr val="tx1">
                      <a:alpha val="75000"/>
                    </a:schemeClr>
                  </a:glow>
                </a:effectLst>
              </a:rPr>
              <a: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rPr>
              <a:t>(Alonso 2009, pp. 444-5)</a:t>
            </a:r>
            <a:endParaRPr lang="en-US" sz="1600" i="0" dirty="0" smtClean="0">
              <a:effectLst>
                <a:glow rad="101600">
                  <a:schemeClr val="tx1">
                    <a:alpha val="75000"/>
                  </a:schemeClr>
                </a:glow>
              </a:effectLst>
              <a:ea typeface="Arial" charset="0"/>
              <a:cs typeface="Arial" charset="0"/>
            </a:endParaRPr>
          </a:p>
        </p:txBody>
      </p:sp>
      <p:sp>
        <p:nvSpPr>
          <p:cNvPr id="9" name="Text Box 2"/>
          <p:cNvSpPr txBox="1">
            <a:spLocks noChangeArrowheads="1"/>
          </p:cNvSpPr>
          <p:nvPr/>
        </p:nvSpPr>
        <p:spPr bwMode="auto">
          <a:xfrm>
            <a:off x="971600" y="427506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7315200" algn="l"/>
                <a:tab pos="8229600" algn="l"/>
                <a:tab pos="9144000" algn="l"/>
                <a:tab pos="10058400" algn="l"/>
              </a:tabLst>
            </a:pPr>
            <a:r>
              <a:rPr lang="en-US" i="0" dirty="0">
                <a:effectLst>
                  <a:glow rad="101600">
                    <a:schemeClr val="tx1">
                      <a:alpha val="75000"/>
                    </a:schemeClr>
                  </a:glow>
                </a:effectLst>
              </a:rPr>
              <a:t>‘Shared intentionality is the foundation upon which joint action is built.</a:t>
            </a:r>
            <a:r>
              <a:rPr lang="en-US" i="0" dirty="0" smtClean="0">
                <a:effectLst>
                  <a:glow rad="101600">
                    <a:schemeClr val="tx1">
                      <a:alpha val="75000"/>
                    </a:schemeClr>
                  </a:glow>
                </a:effectLst>
              </a:rPr>
              <a:t>’ 	</a:t>
            </a:r>
            <a:r>
              <a:rPr lang="en-US" sz="1600" i="0" dirty="0" smtClean="0">
                <a:effectLst>
                  <a:glow rad="101600">
                    <a:schemeClr val="tx1">
                      <a:alpha val="75000"/>
                    </a:schemeClr>
                  </a:glow>
                </a:effectLst>
              </a:rPr>
              <a:t>(</a:t>
            </a:r>
            <a:r>
              <a:rPr lang="en-US" sz="1600" i="0" dirty="0">
                <a:effectLst>
                  <a:glow rad="101600">
                    <a:schemeClr val="tx1">
                      <a:alpha val="75000"/>
                    </a:schemeClr>
                  </a:glow>
                </a:effectLst>
              </a:rPr>
              <a:t>Carpenter 2009, p. 381)</a:t>
            </a:r>
            <a:endParaRPr lang="en-US" sz="1600" i="0" dirty="0">
              <a:effectLst>
                <a:glow rad="101600">
                  <a:schemeClr val="tx1">
                    <a:alpha val="75000"/>
                  </a:schemeClr>
                </a:glow>
              </a:effectLst>
              <a:ea typeface="Arial" charset="0"/>
              <a:cs typeface="Arial" charset="0"/>
            </a:endParaRPr>
          </a:p>
        </p:txBody>
      </p:sp>
    </p:spTree>
    <p:extLst>
      <p:ext uri="{BB962C8B-B14F-4D97-AF65-F5344CB8AC3E}">
        <p14:creationId xmlns:p14="http://schemas.microsoft.com/office/powerpoint/2010/main" val="213132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spTree>
    <p:extLst>
      <p:ext uri="{BB962C8B-B14F-4D97-AF65-F5344CB8AC3E}">
        <p14:creationId xmlns:p14="http://schemas.microsoft.com/office/powerpoint/2010/main" val="1271215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pic>
        <p:nvPicPr>
          <p:cNvPr id="21506" name="Picture 1"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270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Text Box 3"/>
          <p:cNvSpPr txBox="1">
            <a:spLocks noChangeArrowheads="1"/>
          </p:cNvSpPr>
          <p:nvPr/>
        </p:nvSpPr>
        <p:spPr bwMode="auto">
          <a:xfrm>
            <a:off x="765175" y="549275"/>
            <a:ext cx="3590925"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p:txBody>
      </p:sp>
      <p:sp>
        <p:nvSpPr>
          <p:cNvPr id="264196" name="Text Box 4"/>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2531"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324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9381" name="Text Box 5"/>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3555"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901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835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cs typeface="Arial" charset="0"/>
              </a:rPr>
              <a:t>Substantial account</a:t>
            </a: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24579"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8082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6" descr="Bratman 2small.jpg"/>
          <p:cNvPicPr>
            <a:picLocks noChangeAspect="1"/>
          </p:cNvPicPr>
          <p:nvPr/>
        </p:nvPicPr>
        <p:blipFill>
          <a:blip r:embed="rId2">
            <a:alphaModFix amt="67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67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1"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sp>
        <p:nvSpPr>
          <p:cNvPr id="28877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877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8774" name="Text Box 6"/>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635179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151708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036820" y="2264543"/>
            <a:ext cx="360040" cy="432048"/>
          </a:xfrm>
          <a:prstGeom prst="roundRect">
            <a:avLst/>
          </a:prstGeom>
          <a:solidFill>
            <a:srgbClr val="FF0000"/>
          </a:solidFill>
          <a:ln w="9525"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accent3"/>
                </a:solidFill>
                <a:effectLst>
                  <a:glow rad="101600">
                    <a:schemeClr val="tx2">
                      <a:alpha val="75000"/>
                    </a:schemeClr>
                  </a:glow>
                </a:effectLst>
                <a:cs typeface="Arial" charset="0"/>
              </a:rPr>
              <a:t>if</a:t>
            </a:r>
            <a:endParaRPr lang="en-GB" i="0" dirty="0">
              <a:solidFill>
                <a:schemeClr val="accent3"/>
              </a:solidFill>
              <a:effectLst>
                <a:glow rad="101600">
                  <a:schemeClr val="tx2">
                    <a:alpha val="75000"/>
                  </a:schemeClr>
                </a:glow>
              </a:effectLst>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41839606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mal theory of mind and joint action stirling.jpg"/>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effectLst>
                  <a:glow rad="101600">
                    <a:schemeClr val="tx1">
                      <a:alpha val="75000"/>
                    </a:schemeClr>
                  </a:glow>
                </a:effectLst>
              </a:rPr>
              <a:t>Theory of mind </a:t>
            </a:r>
            <a:r>
              <a:rPr lang="en-GB">
                <a:effectLst>
                  <a:glow rad="101600">
                    <a:schemeClr val="tx1">
                      <a:alpha val="75000"/>
                    </a:schemeClr>
                  </a:glow>
                </a:effectLst>
              </a:rPr>
              <a:t>abilities </a:t>
            </a:r>
            <a:r>
              <a:rPr lang="en-GB" i="0">
                <a:effectLst>
                  <a:glow rad="101600">
                    <a:schemeClr val="tx1">
                      <a:alpha val="75000"/>
                    </a:schemeClr>
                  </a:glow>
                </a:effectLst>
              </a:rPr>
              <a:t>are widespread</a:t>
            </a:r>
            <a:endParaRPr lang="en-GB">
              <a:effectLst>
                <a:glow rad="101600">
                  <a:schemeClr val="tx1">
                    <a:alpha val="75000"/>
                  </a:schemeClr>
                </a:glow>
              </a:effectLst>
            </a:endParaRP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18-month-olds</a:t>
            </a:r>
            <a:r>
              <a:rPr lang="en-GB" i="0">
                <a:effectLst>
                  <a:glow rad="101600">
                    <a:schemeClr val="tx1">
                      <a:alpha val="75000"/>
                    </a:schemeClr>
                  </a:glow>
                </a:effectLst>
              </a:rPr>
              <a:t> point to inform, and predict actions based on false beliefs</a:t>
            </a: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Scrub-jays </a:t>
            </a:r>
            <a:r>
              <a:rPr lang="en-GB" i="0">
                <a:effectLst>
                  <a:glow rad="101600">
                    <a:schemeClr val="tx1">
                      <a:alpha val="75000"/>
                    </a:schemeClr>
                  </a:glow>
                </a:effectLst>
              </a:rPr>
              <a:t>selectively re-cache their food in ways that deprive competitors of knowledge of its location </a:t>
            </a:r>
          </a:p>
          <a:p>
            <a:pPr eaLnBrk="1" hangingPunct="1"/>
            <a:endParaRPr lang="en-GB" i="0">
              <a:effectLst>
                <a:glow rad="101600">
                  <a:schemeClr val="tx1">
                    <a:alpha val="75000"/>
                  </a:schemeClr>
                </a:glow>
              </a:effectLst>
            </a:endParaRPr>
          </a:p>
        </p:txBody>
      </p:sp>
      <p:sp>
        <p:nvSpPr>
          <p:cNvPr id="4"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5"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
        <p:nvSpPr>
          <p:cNvPr id="6"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(Clayton, Dally &amp; Emery 2007)</a:t>
            </a:r>
          </a:p>
        </p:txBody>
      </p:sp>
    </p:spTree>
    <p:extLst>
      <p:ext uri="{BB962C8B-B14F-4D97-AF65-F5344CB8AC3E}">
        <p14:creationId xmlns:p14="http://schemas.microsoft.com/office/powerpoint/2010/main" val="36746292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186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23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765174" y="3681606"/>
            <a:ext cx="3446785" cy="2123658"/>
          </a:xfrm>
          <a:prstGeom prst="rect">
            <a:avLst/>
          </a:prstGeom>
        </p:spPr>
        <p:txBody>
          <a:bodyPr wrap="square">
            <a:spAutoFit/>
          </a:bodyPr>
          <a:lstStyle/>
          <a:p>
            <a:r>
              <a:rPr lang="en-US" i="0" dirty="0">
                <a:solidFill>
                  <a:srgbClr val="FFFFFF"/>
                </a:solidFill>
                <a:effectLst>
                  <a:glow rad="12700">
                    <a:schemeClr val="bg1">
                      <a:alpha val="75000"/>
                    </a:schemeClr>
                  </a:glow>
                </a:effectLst>
              </a:rPr>
              <a:t>‘shared intentional agency consists, at bottom, in interconnected planning agency of the participants.</a:t>
            </a:r>
            <a:r>
              <a:rPr lang="en-US" i="0" dirty="0" smtClean="0">
                <a:solidFill>
                  <a:srgbClr val="FFFFFF"/>
                </a:solidFill>
                <a:effectLst>
                  <a:glow rad="12700">
                    <a:schemeClr val="bg1">
                      <a:alpha val="75000"/>
                    </a:schemeClr>
                  </a:glow>
                </a:effectLst>
              </a:rPr>
              <a:t>’  </a:t>
            </a:r>
          </a:p>
          <a:p>
            <a:endParaRPr lang="en-US" i="0" dirty="0">
              <a:solidFill>
                <a:srgbClr val="FFFFFF"/>
              </a:solidFill>
              <a:effectLst>
                <a:glow rad="12700">
                  <a:schemeClr val="bg1">
                    <a:alpha val="75000"/>
                  </a:schemeClr>
                </a:glow>
              </a:effectLst>
            </a:endParaRPr>
          </a:p>
          <a:p>
            <a:pPr algn="r"/>
            <a:r>
              <a:rPr lang="en-US" i="0" dirty="0" smtClean="0">
                <a:solidFill>
                  <a:srgbClr val="FFFFFF"/>
                </a:solidFill>
                <a:effectLst>
                  <a:glow rad="12700">
                    <a:schemeClr val="bg1">
                      <a:alpha val="75000"/>
                    </a:schemeClr>
                  </a:glow>
                </a:effectLst>
              </a:rPr>
              <a:t>(</a:t>
            </a:r>
            <a:r>
              <a:rPr lang="en-US" i="0" dirty="0">
                <a:solidFill>
                  <a:srgbClr val="FFFFFF"/>
                </a:solidFill>
                <a:effectLst>
                  <a:glow rad="12700">
                    <a:schemeClr val="bg1">
                      <a:alpha val="75000"/>
                    </a:schemeClr>
                  </a:glow>
                </a:effectLst>
              </a:rPr>
              <a:t>Bratman 2011, p. 11)</a:t>
            </a:r>
          </a:p>
        </p:txBody>
      </p:sp>
    </p:spTree>
    <p:extLst>
      <p:ext uri="{BB962C8B-B14F-4D97-AF65-F5344CB8AC3E}">
        <p14:creationId xmlns:p14="http://schemas.microsoft.com/office/powerpoint/2010/main" val="33611614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3375819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1883043" y="4581128"/>
            <a:ext cx="669199"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
        <p:nvSpPr>
          <p:cNvPr id="2" name="TextBox 1"/>
          <p:cNvSpPr txBox="1"/>
          <p:nvPr/>
        </p:nvSpPr>
        <p:spPr>
          <a:xfrm>
            <a:off x="6660232" y="4521449"/>
            <a:ext cx="1338573" cy="430887"/>
          </a:xfrm>
          <a:prstGeom prst="rect">
            <a:avLst/>
          </a:prstGeom>
          <a:noFill/>
        </p:spPr>
        <p:txBody>
          <a:bodyPr wrap="none" rtlCol="0">
            <a:spAutoFit/>
          </a:bodyPr>
          <a:lstStyle/>
          <a:p>
            <a:r>
              <a:rPr lang="en-US" i="0" dirty="0" smtClean="0"/>
              <a:t>(not why)</a:t>
            </a:r>
            <a:endParaRPr lang="en-US" i="0" dirty="0"/>
          </a:p>
        </p:txBody>
      </p:sp>
    </p:spTree>
    <p:extLst>
      <p:ext uri="{BB962C8B-B14F-4D97-AF65-F5344CB8AC3E}">
        <p14:creationId xmlns:p14="http://schemas.microsoft.com/office/powerpoint/2010/main" val="2397744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2060848"/>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813801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05273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429936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103011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1" name="Rectangle 10"/>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6" name="Rectangle 15"/>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mal theory of mind and joint action stirling.jpg"/>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effectLst>
                  <a:glow rad="101600">
                    <a:schemeClr val="tx1">
                      <a:alpha val="75000"/>
                    </a:schemeClr>
                  </a:glow>
                </a:effectLst>
              </a:rPr>
              <a:t>Theory of mind </a:t>
            </a:r>
            <a:r>
              <a:rPr lang="en-GB">
                <a:effectLst>
                  <a:glow rad="101600">
                    <a:schemeClr val="tx1">
                      <a:alpha val="75000"/>
                    </a:schemeClr>
                  </a:glow>
                </a:effectLst>
              </a:rPr>
              <a:t>abilities </a:t>
            </a:r>
            <a:r>
              <a:rPr lang="en-GB" i="0">
                <a:effectLst>
                  <a:glow rad="101600">
                    <a:schemeClr val="tx1">
                      <a:alpha val="75000"/>
                    </a:schemeClr>
                  </a:glow>
                </a:effectLst>
              </a:rPr>
              <a:t>are widespread</a:t>
            </a:r>
            <a:endParaRPr lang="en-GB">
              <a:effectLst>
                <a:glow rad="101600">
                  <a:schemeClr val="tx1">
                    <a:alpha val="75000"/>
                  </a:schemeClr>
                </a:glow>
              </a:effectLst>
            </a:endParaRP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18-month-olds</a:t>
            </a:r>
            <a:r>
              <a:rPr lang="en-GB" i="0">
                <a:effectLst>
                  <a:glow rad="101600">
                    <a:schemeClr val="tx1">
                      <a:alpha val="75000"/>
                    </a:schemeClr>
                  </a:glow>
                </a:effectLst>
              </a:rPr>
              <a:t> point to inform, and predict actions based on false beliefs</a:t>
            </a: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Scrub-jays </a:t>
            </a:r>
            <a:r>
              <a:rPr lang="en-GB" i="0">
                <a:effectLst>
                  <a:glow rad="101600">
                    <a:schemeClr val="tx1">
                      <a:alpha val="75000"/>
                    </a:schemeClr>
                  </a:glow>
                </a:effectLst>
              </a:rPr>
              <a:t>selectively re-cache their food in ways that deprive competitors of knowledge of its location </a:t>
            </a: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Chimpanzees</a:t>
            </a:r>
            <a:r>
              <a:rPr lang="en-GB" i="0">
                <a:effectLst>
                  <a:glow rad="101600">
                    <a:schemeClr val="tx1">
                      <a:alpha val="75000"/>
                    </a:schemeClr>
                  </a:glow>
                </a:effectLst>
              </a:rPr>
              <a:t> conceal their approach  from a competitor</a:t>
            </a:r>
            <a:r>
              <a:rPr lang="ja-JP" altLang="en-GB" i="0">
                <a:effectLst>
                  <a:glow rad="101600">
                    <a:schemeClr val="tx1">
                      <a:alpha val="75000"/>
                    </a:schemeClr>
                  </a:glow>
                </a:effectLst>
              </a:rPr>
              <a:t>’</a:t>
            </a:r>
            <a:r>
              <a:rPr lang="en-GB" i="0">
                <a:effectLst>
                  <a:glow rad="101600">
                    <a:schemeClr val="tx1">
                      <a:alpha val="75000"/>
                    </a:schemeClr>
                  </a:glow>
                </a:effectLst>
              </a:rPr>
              <a:t>s view, and act in ways that are optimal given what another has seen </a:t>
            </a:r>
          </a:p>
        </p:txBody>
      </p:sp>
      <p:sp>
        <p:nvSpPr>
          <p:cNvPr id="4"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(Liszkowski et al 2006)</a:t>
            </a:r>
          </a:p>
        </p:txBody>
      </p:sp>
      <p:sp>
        <p:nvSpPr>
          <p:cNvPr id="5"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(Onishi &amp; Baillargeon 2005; Southgate et al 2007)</a:t>
            </a:r>
          </a:p>
        </p:txBody>
      </p:sp>
      <p:sp>
        <p:nvSpPr>
          <p:cNvPr id="6"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(Clayton, Dally &amp; Emery 2007)</a:t>
            </a:r>
          </a:p>
        </p:txBody>
      </p:sp>
      <p:sp>
        <p:nvSpPr>
          <p:cNvPr id="7"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2006)</a:t>
            </a:r>
          </a:p>
        </p:txBody>
      </p:sp>
      <p:sp>
        <p:nvSpPr>
          <p:cNvPr id="8"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2001)</a:t>
            </a:r>
          </a:p>
        </p:txBody>
      </p:sp>
    </p:spTree>
    <p:extLst>
      <p:ext uri="{BB962C8B-B14F-4D97-AF65-F5344CB8AC3E}">
        <p14:creationId xmlns:p14="http://schemas.microsoft.com/office/powerpoint/2010/main" val="26438902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24191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876300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7258697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18365430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38401668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5939287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33401243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40279559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3074506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89015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6" name="Rectangle 15"/>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1410686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6" name="Rectangle 15"/>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35698227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Tree>
    <p:extLst>
      <p:ext uri="{BB962C8B-B14F-4D97-AF65-F5344CB8AC3E}">
        <p14:creationId xmlns:p14="http://schemas.microsoft.com/office/powerpoint/2010/main" val="4252514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2805000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5" name="Text Box 5"/>
          <p:cNvSpPr txBox="1">
            <a:spLocks noChangeArrowheads="1"/>
          </p:cNvSpPr>
          <p:nvPr/>
        </p:nvSpPr>
        <p:spPr bwMode="auto">
          <a:xfrm>
            <a:off x="539552" y="278963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We collectively perform a dance </a:t>
            </a:r>
            <a:r>
              <a:rPr lang="en-GB" i="0" dirty="0">
                <a:effectLst>
                  <a:glow rad="152400">
                    <a:schemeClr val="tx1"/>
                  </a:glow>
                </a:effectLst>
                <a:cs typeface="Arial" charset="0"/>
              </a:rPr>
              <a:t>by </a:t>
            </a:r>
            <a:r>
              <a:rPr lang="en-GB" i="0" dirty="0" smtClean="0">
                <a:effectLst>
                  <a:glow rad="152400">
                    <a:schemeClr val="tx1"/>
                  </a:glow>
                </a:effectLst>
                <a:cs typeface="Arial" charset="0"/>
              </a:rPr>
              <a:t>running to a shelter at the same time</a:t>
            </a:r>
          </a:p>
        </p:txBody>
      </p:sp>
      <p:sp>
        <p:nvSpPr>
          <p:cNvPr id="6" name="Text Box 5"/>
          <p:cNvSpPr txBox="1">
            <a:spLocks noChangeArrowheads="1"/>
          </p:cNvSpPr>
          <p:nvPr/>
        </p:nvSpPr>
        <p:spPr bwMode="auto">
          <a:xfrm>
            <a:off x="5292080" y="2797185"/>
            <a:ext cx="324035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We each individually run to a shelter at the same time (in response to a sudden shower).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5" name="Text Box 5"/>
          <p:cNvSpPr txBox="1">
            <a:spLocks noChangeArrowheads="1"/>
          </p:cNvSpPr>
          <p:nvPr/>
        </p:nvSpPr>
        <p:spPr bwMode="auto">
          <a:xfrm>
            <a:off x="6228186" y="4366265"/>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76200">
                    <a:schemeClr val="tx1"/>
                  </a:glow>
                </a:effectLst>
                <a:cs typeface="Arial" charset="0"/>
              </a:rPr>
              <a:t>(Searle 1990, 92)</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777284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6" name="Rectangle 15"/>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33805512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5" name="Rectangle 4"/>
          <p:cNvSpPr/>
          <p:nvPr/>
        </p:nvSpPr>
        <p:spPr>
          <a:xfrm>
            <a:off x="359532" y="285409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451028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718193"/>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8" name="Oval 7"/>
          <p:cNvSpPr/>
          <p:nvPr/>
        </p:nvSpPr>
        <p:spPr bwMode="auto">
          <a:xfrm>
            <a:off x="395537" y="2566063"/>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4222247"/>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3358151"/>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1" name="Straight Arrow Connector 10"/>
          <p:cNvCxnSpPr/>
          <p:nvPr/>
        </p:nvCxnSpPr>
        <p:spPr bwMode="auto">
          <a:xfrm>
            <a:off x="1907704" y="3430159"/>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2" name="Straight Arrow Connector 11"/>
          <p:cNvCxnSpPr/>
          <p:nvPr/>
        </p:nvCxnSpPr>
        <p:spPr bwMode="auto">
          <a:xfrm flipV="1">
            <a:off x="1907704" y="4438271"/>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3" name="Left Brace 12"/>
          <p:cNvSpPr/>
          <p:nvPr/>
        </p:nvSpPr>
        <p:spPr bwMode="auto">
          <a:xfrm rot="16200000">
            <a:off x="1871700" y="4330260"/>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31540" y="6310481"/>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6" name="Rectangle 15"/>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65621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10" name="Rectangle 9"/>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
        <p:nvSpPr>
          <p:cNvPr id="2" name="Rectangle 1"/>
          <p:cNvSpPr/>
          <p:nvPr/>
        </p:nvSpPr>
        <p:spPr bwMode="auto">
          <a:xfrm>
            <a:off x="4860032" y="2996952"/>
            <a:ext cx="3744416" cy="2520280"/>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10" name="Rectangle 9"/>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32422374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7645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10" name="Rectangle 9"/>
          <p:cNvSpPr/>
          <p:nvPr/>
        </p:nvSpPr>
        <p:spPr bwMode="auto">
          <a:xfrm>
            <a:off x="7236296"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076056" y="3055020"/>
            <a:ext cx="3528392"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
        <p:nvSpPr>
          <p:cNvPr id="12" name="Rectangle 11"/>
          <p:cNvSpPr/>
          <p:nvPr/>
        </p:nvSpPr>
        <p:spPr bwMode="auto">
          <a:xfrm>
            <a:off x="395536" y="332656"/>
            <a:ext cx="8424936" cy="3672408"/>
          </a:xfrm>
          <a:prstGeom prst="rect">
            <a:avLst/>
          </a:prstGeom>
          <a:gradFill flip="none" rotWithShape="1">
            <a:gsLst>
              <a:gs pos="58000">
                <a:schemeClr val="tx1"/>
              </a:gs>
              <a:gs pos="100000">
                <a:schemeClr val="tx1">
                  <a:alpha val="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592139" y="369240"/>
            <a:ext cx="7796286" cy="1785104"/>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a:effectLst>
                  <a:glow rad="101600">
                    <a:schemeClr val="tx1">
                      <a:alpha val="75000"/>
                    </a:schemeClr>
                  </a:glow>
                </a:effectLst>
              </a:rPr>
              <a:t>It </a:t>
            </a:r>
            <a:r>
              <a:rPr lang="en-US" i="0" dirty="0" smtClean="0">
                <a:effectLst>
                  <a:glow rad="101600">
                    <a:schemeClr val="tx1">
                      <a:alpha val="75000"/>
                    </a:schemeClr>
                  </a:glow>
                </a:effectLst>
              </a:rPr>
              <a:t>... seems </a:t>
            </a:r>
            <a:r>
              <a:rPr lang="en-US" i="0" dirty="0">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&amp; </a:t>
            </a:r>
            <a:r>
              <a:rPr lang="en-US" i="0" dirty="0" err="1" smtClean="0">
                <a:effectLst>
                  <a:glow rad="101600">
                    <a:schemeClr val="tx1">
                      <a:alpha val="75000"/>
                    </a:schemeClr>
                  </a:glow>
                </a:effectLst>
              </a:rPr>
              <a:t>Dokic</a:t>
            </a:r>
            <a:r>
              <a:rPr lang="en-US" i="0" dirty="0" smtClean="0">
                <a:effectLst>
                  <a:glow rad="101600">
                    <a:schemeClr val="tx1">
                      <a:alpha val="75000"/>
                    </a:schemeClr>
                  </a:glow>
                </a:effectLst>
              </a:rPr>
              <a:t> 2006, 110)</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3426957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1975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573964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2130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8"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675256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6300192" y="3068960"/>
            <a:ext cx="144016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317296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847702"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7307376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8118931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effectLst>
                  <a:glow rad="101600">
                    <a:schemeClr val="tx1">
                      <a:alpha val="75000"/>
                    </a:schemeClr>
                  </a:glow>
                </a:effectLst>
              </a:rPr>
              <a:t>Goal-directed joint action: an event with two or more agents which, taken as a whole, is directed to a goal.</a:t>
            </a:r>
            <a:endParaRPr lang="en-US" i="0" dirty="0">
              <a:solidFill>
                <a:schemeClr val="tx1">
                  <a:lumMod val="50000"/>
                  <a:lumOff val="50000"/>
                </a:schemeClr>
              </a:solidFill>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solidFill>
                  <a:schemeClr val="tx1">
                    <a:lumMod val="50000"/>
                    <a:lumOff val="50000"/>
                  </a:schemeClr>
                </a:solidFill>
              </a:rPr>
              <a:t>G is a distributive goal</a:t>
            </a:r>
            <a:r>
              <a:rPr lang="en-US" i="0" dirty="0" smtClean="0">
                <a:solidFill>
                  <a:schemeClr val="tx1">
                    <a:lumMod val="50000"/>
                    <a:lumOff val="50000"/>
                  </a:schemeClr>
                </a:solidFill>
              </a:rPr>
              <a:t>: it is an outcome to which each agent’s actions are individually directed and it is possible that: all actions succeed relative to this outcome.</a:t>
            </a:r>
            <a:endParaRPr lang="en-US" i="0" u="sng" dirty="0" smtClean="0">
              <a:solidFill>
                <a:schemeClr val="tx1">
                  <a:lumMod val="50000"/>
                  <a:lumOff val="50000"/>
                </a:schemeClr>
              </a:solidFill>
            </a:endParaRPr>
          </a:p>
        </p:txBody>
      </p:sp>
      <p:cxnSp>
        <p:nvCxnSpPr>
          <p:cNvPr id="23" name="Straight Connector 22"/>
          <p:cNvCxnSpPr/>
          <p:nvPr/>
        </p:nvCxnSpPr>
        <p:spPr bwMode="auto">
          <a:xfrm>
            <a:off x="683568" y="2420888"/>
            <a:ext cx="84604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21" name="Text Box 2"/>
          <p:cNvSpPr txBox="1">
            <a:spLocks noChangeArrowheads="1"/>
          </p:cNvSpPr>
          <p:nvPr/>
        </p:nvSpPr>
        <p:spPr bwMode="auto">
          <a:xfrm>
            <a:off x="899592" y="1018904"/>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err="1" smtClean="0">
                <a:effectLst>
                  <a:glow rad="127000">
                    <a:schemeClr val="tx1"/>
                  </a:glow>
                </a:effectLst>
              </a:rPr>
              <a:t>etc</a:t>
            </a:r>
            <a:r>
              <a:rPr lang="en-US" sz="9900" i="0" dirty="0" smtClean="0">
                <a:effectLst>
                  <a:glow rad="127000">
                    <a:schemeClr val="tx1"/>
                  </a:glow>
                </a:effectLst>
              </a:rPr>
              <a:t> ...</a:t>
            </a:r>
          </a:p>
        </p:txBody>
      </p:sp>
    </p:spTree>
    <p:extLst>
      <p:ext uri="{BB962C8B-B14F-4D97-AF65-F5344CB8AC3E}">
        <p14:creationId xmlns:p14="http://schemas.microsoft.com/office/powerpoint/2010/main" val="37796158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070636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2869714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cxnSp>
        <p:nvCxnSpPr>
          <p:cNvPr id="9" name="Straight Connector 8"/>
          <p:cNvCxnSpPr/>
          <p:nvPr/>
        </p:nvCxnSpPr>
        <p:spPr bwMode="auto">
          <a:xfrm>
            <a:off x="611560" y="4941168"/>
            <a:ext cx="8280920" cy="1728192"/>
          </a:xfrm>
          <a:prstGeom prst="line">
            <a:avLst/>
          </a:prstGeom>
          <a:solidFill>
            <a:srgbClr val="00B8FF"/>
          </a:solidFill>
          <a:ln w="76200" cap="flat" cmpd="sng" algn="ctr">
            <a:solidFill>
              <a:schemeClr val="bg1"/>
            </a:solidFill>
            <a:prstDash val="solid"/>
            <a:round/>
            <a:headEnd type="none" w="med" len="med"/>
            <a:tailEnd type="none" w="med" len="med"/>
          </a:ln>
          <a:effectLst>
            <a:glow rad="304800">
              <a:schemeClr val="tx1">
                <a:alpha val="75000"/>
              </a:schemeClr>
            </a:glow>
          </a:effectLst>
        </p:spPr>
      </p:cxn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40927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2553213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937325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 for it requires</a:t>
            </a:r>
          </a:p>
          <a:p>
            <a:pPr eaLnBrk="1" hangingPunct="1">
              <a:spcBef>
                <a:spcPct val="50000"/>
              </a:spcBef>
            </a:pPr>
            <a:r>
              <a:rPr lang="en-GB" i="0" dirty="0">
                <a:solidFill>
                  <a:schemeClr val="tx1"/>
                </a:solidFill>
              </a:rPr>
              <a:t>(a) conceptual sophistication</a:t>
            </a:r>
          </a:p>
          <a:p>
            <a:pPr eaLnBrk="1" hangingPunct="1">
              <a:spcBef>
                <a:spcPct val="25000"/>
              </a:spcBef>
            </a:pPr>
            <a:r>
              <a:rPr lang="en-GB" i="0" dirty="0">
                <a:solidFill>
                  <a:schemeClr val="tx1"/>
                </a:solidFill>
              </a:rPr>
              <a:t>- takes years to develop</a:t>
            </a:r>
          </a:p>
          <a:p>
            <a:pPr eaLnBrk="1" hangingPunct="1">
              <a:spcBef>
                <a:spcPct val="25000"/>
              </a:spcBef>
            </a:pPr>
            <a:r>
              <a:rPr lang="en-GB" i="0" dirty="0">
                <a:solidFill>
                  <a:schemeClr val="tx1"/>
                </a:solidFill>
              </a:rPr>
              <a:t>- development tied to acquisition of  executive function and language</a:t>
            </a:r>
          </a:p>
          <a:p>
            <a:pPr eaLnBrk="1" hangingPunct="1">
              <a:spcBef>
                <a:spcPct val="25000"/>
              </a:spcBef>
            </a:pPr>
            <a:r>
              <a:rPr lang="en-GB" i="0" dirty="0">
                <a:solidFill>
                  <a:schemeClr val="tx1"/>
                </a:solidFill>
              </a:rPr>
              <a:t>- development facilitated by training and siblings</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69749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276829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sophisticated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22349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54920</TotalTime>
  <Words>4519</Words>
  <Application>Microsoft Macintosh PowerPoint</Application>
  <PresentationFormat>On-screen Show (4:3)</PresentationFormat>
  <Paragraphs>605</Paragraphs>
  <Slides>84</Slides>
  <Notes>40</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1817</cp:revision>
  <cp:lastPrinted>2011-11-11T16:58:59Z</cp:lastPrinted>
  <dcterms:created xsi:type="dcterms:W3CDTF">2010-11-22T10:27:15Z</dcterms:created>
  <dcterms:modified xsi:type="dcterms:W3CDTF">2011-11-14T21:01:41Z</dcterms:modified>
  <cp:category/>
</cp:coreProperties>
</file>